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379" r:id="rId3"/>
    <p:sldId id="380" r:id="rId4"/>
    <p:sldId id="381" r:id="rId5"/>
    <p:sldId id="369" r:id="rId6"/>
    <p:sldId id="383" r:id="rId7"/>
    <p:sldId id="382" r:id="rId8"/>
    <p:sldId id="384" r:id="rId9"/>
    <p:sldId id="385" r:id="rId10"/>
    <p:sldId id="393" r:id="rId11"/>
    <p:sldId id="294" r:id="rId12"/>
    <p:sldId id="392" r:id="rId13"/>
    <p:sldId id="386" r:id="rId14"/>
    <p:sldId id="387" r:id="rId15"/>
    <p:sldId id="388" r:id="rId16"/>
    <p:sldId id="391" r:id="rId17"/>
    <p:sldId id="390" r:id="rId18"/>
    <p:sldId id="38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5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1176" y="60"/>
      </p:cViewPr>
      <p:guideLst>
        <p:guide orient="horz" pos="2160"/>
        <p:guide pos="15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1F9BF3-7613-4B33-9928-4CFAC7F2F017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C0FFF-9D0A-4C6F-9138-A52C5182C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69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C0FFF-9D0A-4C6F-9138-A52C5182CAE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276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C0FFF-9D0A-4C6F-9138-A52C5182CAE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937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C0FFF-9D0A-4C6F-9138-A52C5182CAE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116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C0FFF-9D0A-4C6F-9138-A52C5182CAE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0360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C0FFF-9D0A-4C6F-9138-A52C5182CAE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455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C0FFF-9D0A-4C6F-9138-A52C5182CAE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51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C0FFF-9D0A-4C6F-9138-A52C5182CAE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7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C0FFF-9D0A-4C6F-9138-A52C5182CAE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1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C0FFF-9D0A-4C6F-9138-A52C5182CAE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59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Permit</a:t>
            </a:r>
            <a:r>
              <a:rPr lang="en-US" baseline="0" dirty="0" smtClean="0"/>
              <a:t>RootLogins without-password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C0FFF-9D0A-4C6F-9138-A52C5182CAE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56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PasswordAuthentication</a:t>
            </a:r>
            <a:r>
              <a:rPr lang="en-US" dirty="0" smtClean="0"/>
              <a:t> no (requires SSH</a:t>
            </a:r>
            <a:r>
              <a:rPr lang="en-US" baseline="0" dirty="0" smtClean="0"/>
              <a:t> keys for all connections!)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C0FFF-9D0A-4C6F-9138-A52C5182CAE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00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C0FFF-9D0A-4C6F-9138-A52C5182CAE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743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C0FFF-9D0A-4C6F-9138-A52C5182CAE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48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Xauth</a:t>
            </a:r>
            <a:r>
              <a:rPr lang="en-US" dirty="0" smtClean="0"/>
              <a:t> is installed</a:t>
            </a:r>
            <a:r>
              <a:rPr lang="en-US" baseline="0" dirty="0" smtClean="0"/>
              <a:t> by default on workstation installs, but you may have to add it to a server install.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C0FFF-9D0A-4C6F-9138-A52C5182CAE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285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B8D2-A1FE-4702-BB6F-9BB6B5362655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46A79-276F-419F-A6B4-413FCA2629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393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B8D2-A1FE-4702-BB6F-9BB6B5362655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46A79-276F-419F-A6B4-413FCA2629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3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B8D2-A1FE-4702-BB6F-9BB6B5362655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46A79-276F-419F-A6B4-413FCA2629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2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B8D2-A1FE-4702-BB6F-9BB6B5362655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46A79-276F-419F-A6B4-413FCA2629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86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B8D2-A1FE-4702-BB6F-9BB6B5362655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46A79-276F-419F-A6B4-413FCA2629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6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B8D2-A1FE-4702-BB6F-9BB6B5362655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46A79-276F-419F-A6B4-413FCA2629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03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B8D2-A1FE-4702-BB6F-9BB6B5362655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46A79-276F-419F-A6B4-413FCA2629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90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B8D2-A1FE-4702-BB6F-9BB6B5362655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46A79-276F-419F-A6B4-413FCA2629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11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B8D2-A1FE-4702-BB6F-9BB6B5362655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46A79-276F-419F-A6B4-413FCA2629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2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B8D2-A1FE-4702-BB6F-9BB6B5362655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46A79-276F-419F-A6B4-413FCA2629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98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B8D2-A1FE-4702-BB6F-9BB6B5362655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46A79-276F-419F-A6B4-413FCA2629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19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FB8D2-A1FE-4702-BB6F-9BB6B5362655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46A79-276F-419F-A6B4-413FCA2629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7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539544" y="692696"/>
            <a:ext cx="8064904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9900" b="1" dirty="0" smtClean="0"/>
              <a:t>SSH Foo</a:t>
            </a:r>
            <a:endParaRPr lang="en-US" sz="9900" b="1" dirty="0"/>
          </a:p>
          <a:p>
            <a:pPr marL="0" indent="0" algn="r">
              <a:buNone/>
            </a:pPr>
            <a:r>
              <a:rPr lang="en-US" sz="4800" b="1" dirty="0"/>
              <a:t>KW-LUG </a:t>
            </a:r>
            <a:r>
              <a:rPr lang="en-US" sz="4800" b="1" dirty="0" smtClean="0"/>
              <a:t>Presentation</a:t>
            </a:r>
            <a:endParaRPr lang="en-US" sz="4800" b="1" dirty="0"/>
          </a:p>
          <a:p>
            <a:pPr marL="0" indent="0" algn="r">
              <a:buNone/>
            </a:pPr>
            <a:r>
              <a:rPr lang="en-CA" sz="4800" b="1" dirty="0" smtClean="0"/>
              <a:t>Epoch 1543838400</a:t>
            </a:r>
          </a:p>
          <a:p>
            <a:pPr marL="0" indent="0" algn="r">
              <a:buNone/>
            </a:pPr>
            <a:r>
              <a:rPr lang="en-US" sz="4800" b="1" dirty="0" smtClean="0"/>
              <a:t>jasoneckert.net</a:t>
            </a:r>
            <a:endParaRPr lang="en-US" sz="4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5013176"/>
            <a:ext cx="138112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00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SSH User Keys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518457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Many systems prevent root SSH in </a:t>
            </a:r>
            <a:r>
              <a:rPr lang="en-US" dirty="0" err="1" smtClean="0"/>
              <a:t>sshd_config</a:t>
            </a:r>
            <a:r>
              <a:rPr lang="en-US" dirty="0" smtClean="0"/>
              <a:t> (must connect as bob and </a:t>
            </a:r>
            <a:r>
              <a:rPr lang="en-US" dirty="0" err="1" smtClean="0"/>
              <a:t>su</a:t>
            </a:r>
            <a:r>
              <a:rPr lang="en-US" dirty="0" smtClean="0"/>
              <a:t>/</a:t>
            </a:r>
            <a:r>
              <a:rPr lang="en-US" dirty="0" err="1" smtClean="0"/>
              <a:t>sudo</a:t>
            </a:r>
            <a:r>
              <a:rPr lang="en-US" dirty="0" smtClean="0"/>
              <a:t>):</a:t>
            </a:r>
            <a:endParaRPr lang="en-US" dirty="0"/>
          </a:p>
          <a:p>
            <a:pPr marL="457200" lvl="1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PermitRootLogins yes/no/without-password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If you want to omit the username for each host, you can use host-specific options on your SSH client to specify a default user:</a:t>
            </a:r>
            <a:endParaRPr lang="en-US" dirty="0" smtClean="0"/>
          </a:p>
          <a:p>
            <a:pPr marL="457200" lvl="1" indent="0">
              <a:buNone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cat ~/.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config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Host server1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User admin</a:t>
            </a:r>
          </a:p>
          <a:p>
            <a:pPr marL="457200" lvl="1" indent="0">
              <a:buNone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Host server2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User bob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010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Copying Files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4896544"/>
          </a:xfrm>
        </p:spPr>
        <p:txBody>
          <a:bodyPr>
            <a:normAutofit/>
          </a:bodyPr>
          <a:lstStyle/>
          <a:p>
            <a:r>
              <a:rPr lang="en-US" dirty="0" smtClean="0"/>
              <a:t>Copy remote /root/</a:t>
            </a:r>
            <a:r>
              <a:rPr lang="en-US" dirty="0" err="1" smtClean="0"/>
              <a:t>lala</a:t>
            </a:r>
            <a:r>
              <a:rPr lang="en-US" dirty="0" smtClean="0"/>
              <a:t> </a:t>
            </a:r>
            <a:r>
              <a:rPr lang="en-US" dirty="0"/>
              <a:t>file </a:t>
            </a:r>
            <a:r>
              <a:rPr lang="en-US" dirty="0" smtClean="0"/>
              <a:t>(on server1) </a:t>
            </a:r>
            <a:r>
              <a:rPr lang="en-US" dirty="0"/>
              <a:t>to </a:t>
            </a:r>
            <a:r>
              <a:rPr lang="en-US" dirty="0" smtClean="0"/>
              <a:t>local /</a:t>
            </a:r>
            <a:r>
              <a:rPr lang="en-US" dirty="0" err="1" smtClean="0"/>
              <a:t>var</a:t>
            </a:r>
            <a:r>
              <a:rPr lang="en-US" dirty="0" smtClean="0"/>
              <a:t> directory</a:t>
            </a:r>
          </a:p>
          <a:p>
            <a:pPr marL="457200" lvl="1" indent="0"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root@server1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cat /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root/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lala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 /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/sample</a:t>
            </a:r>
          </a:p>
          <a:p>
            <a:pPr marL="457200" lvl="1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root@server1:/root/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lala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Copy the local </a:t>
            </a:r>
            <a:r>
              <a:rPr lang="en-US" dirty="0"/>
              <a:t>/</a:t>
            </a:r>
            <a:r>
              <a:rPr lang="en-US" dirty="0" smtClean="0"/>
              <a:t>root/</a:t>
            </a:r>
            <a:r>
              <a:rPr lang="en-US" dirty="0" err="1" smtClean="0"/>
              <a:t>lala</a:t>
            </a:r>
            <a:r>
              <a:rPr lang="en-US" dirty="0" smtClean="0"/>
              <a:t> </a:t>
            </a:r>
            <a:r>
              <a:rPr lang="en-US" dirty="0"/>
              <a:t>file </a:t>
            </a:r>
            <a:r>
              <a:rPr lang="en-US" dirty="0" smtClean="0"/>
              <a:t>to /</a:t>
            </a:r>
            <a:r>
              <a:rPr lang="en-US" dirty="0" err="1"/>
              <a:t>var</a:t>
            </a:r>
            <a:r>
              <a:rPr lang="en-US" dirty="0"/>
              <a:t> directory on </a:t>
            </a:r>
            <a:r>
              <a:rPr lang="en-US" dirty="0" smtClean="0"/>
              <a:t>remote computer (</a:t>
            </a:r>
            <a:r>
              <a:rPr lang="en-US" dirty="0" err="1" smtClean="0"/>
              <a:t>appserver</a:t>
            </a:r>
            <a:r>
              <a:rPr lang="en-US" dirty="0" smtClean="0"/>
              <a:t>)</a:t>
            </a:r>
            <a:endParaRPr lang="en-US" dirty="0"/>
          </a:p>
          <a:p>
            <a:pPr marL="457200" lvl="1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root@server1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cat &lt;/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root/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lala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"&gt;" /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lala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root/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lala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root@server1:/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78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Copying Files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686800" cy="4896544"/>
          </a:xfrm>
        </p:spPr>
        <p:txBody>
          <a:bodyPr>
            <a:normAutofit/>
          </a:bodyPr>
          <a:lstStyle/>
          <a:p>
            <a:r>
              <a:rPr lang="en-US" dirty="0" smtClean="0"/>
              <a:t>Can also use piping</a:t>
            </a:r>
            <a:endParaRPr lang="en-US" dirty="0" smtClean="0"/>
          </a:p>
          <a:p>
            <a:pPr marL="457200" lvl="1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if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=/root/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lala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|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-C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user@host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of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=/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lala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Works for anything, really</a:t>
            </a:r>
            <a:endParaRPr lang="en-US" dirty="0"/>
          </a:p>
          <a:p>
            <a:pPr marL="457200" lvl="1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if=/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dev/tty5 |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-C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user@host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of=/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dev/tty2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200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Tunneling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511256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Tunneling X.org (requires </a:t>
            </a:r>
            <a:r>
              <a:rPr lang="en-US" dirty="0" err="1" smtClean="0"/>
              <a:t>xauth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–X root@server1 </a:t>
            </a:r>
          </a:p>
          <a:p>
            <a:pPr marL="457200" lvl="1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gnome-control-center</a:t>
            </a:r>
          </a:p>
          <a:p>
            <a:endParaRPr lang="en-US" dirty="0" smtClean="0"/>
          </a:p>
          <a:p>
            <a:r>
              <a:rPr lang="en-US" sz="3500" dirty="0" smtClean="0"/>
              <a:t>Tunneling</a:t>
            </a:r>
            <a:r>
              <a:rPr lang="en-US" dirty="0" smtClean="0"/>
              <a:t> other stuff (e.g. VNC)</a:t>
            </a:r>
          </a:p>
          <a:p>
            <a:pPr lvl="1"/>
            <a:r>
              <a:rPr lang="en-US" dirty="0" smtClean="0"/>
              <a:t>Local tunneling – e.g. forward local </a:t>
            </a:r>
            <a:r>
              <a:rPr lang="en-US" dirty="0"/>
              <a:t>traffic on port </a:t>
            </a:r>
            <a:r>
              <a:rPr lang="en-US" dirty="0" smtClean="0"/>
              <a:t>5999 </a:t>
            </a:r>
            <a:r>
              <a:rPr lang="en-US" dirty="0"/>
              <a:t>to </a:t>
            </a:r>
            <a:r>
              <a:rPr lang="en-US" dirty="0" smtClean="0"/>
              <a:t>server1 </a:t>
            </a:r>
            <a:r>
              <a:rPr lang="en-US" dirty="0"/>
              <a:t>on port </a:t>
            </a:r>
            <a:r>
              <a:rPr lang="en-US" dirty="0" smtClean="0"/>
              <a:t>5900 </a:t>
            </a:r>
            <a:r>
              <a:rPr lang="en-US" dirty="0"/>
              <a:t>as bob. </a:t>
            </a:r>
          </a:p>
          <a:p>
            <a:pPr marL="457200" lvl="1" indent="0"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-L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5999:localhost:5900 bob@server1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After </a:t>
            </a:r>
            <a:r>
              <a:rPr lang="en-US" dirty="0"/>
              <a:t>this, you can start a VNC viewer and connect to localhost:5999 to access the VNC server running on port 5900 on server1 through an SSH tunnel)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882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Tunneling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4896544"/>
          </a:xfrm>
        </p:spPr>
        <p:txBody>
          <a:bodyPr>
            <a:normAutofit/>
          </a:bodyPr>
          <a:lstStyle/>
          <a:p>
            <a:pPr lvl="1"/>
            <a:r>
              <a:rPr lang="en-US" sz="2600" dirty="0" smtClean="0"/>
              <a:t>Remote tunneling – e.g. bob </a:t>
            </a:r>
            <a:r>
              <a:rPr lang="en-US" sz="2600" dirty="0"/>
              <a:t>on client1 can start a VNC viewer and connect to </a:t>
            </a:r>
            <a:r>
              <a:rPr lang="en-US" sz="2600" dirty="0" smtClean="0"/>
              <a:t>server1:5999 </a:t>
            </a:r>
            <a:r>
              <a:rPr lang="en-US" sz="2600" dirty="0"/>
              <a:t>in order to access the VNC server running on port </a:t>
            </a:r>
            <a:r>
              <a:rPr lang="en-US" sz="2600" dirty="0" smtClean="0"/>
              <a:t>5900 </a:t>
            </a:r>
            <a:r>
              <a:rPr lang="en-US" sz="2600" dirty="0"/>
              <a:t>on </a:t>
            </a:r>
            <a:r>
              <a:rPr lang="en-US" sz="2600" dirty="0" smtClean="0"/>
              <a:t>server1 (your </a:t>
            </a:r>
            <a:r>
              <a:rPr lang="en-US" sz="2600" dirty="0"/>
              <a:t>server)</a:t>
            </a:r>
            <a:r>
              <a:rPr lang="en-US" sz="2600" dirty="0" smtClean="0"/>
              <a:t> </a:t>
            </a:r>
            <a:r>
              <a:rPr lang="en-US" sz="2600" dirty="0"/>
              <a:t>via SSH. 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-R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5999:server1:5900 bob@client1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156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Tunneling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4896544"/>
          </a:xfrm>
        </p:spPr>
        <p:txBody>
          <a:bodyPr>
            <a:normAutofit/>
          </a:bodyPr>
          <a:lstStyle/>
          <a:p>
            <a:pPr lvl="1"/>
            <a:r>
              <a:rPr lang="en-US" sz="2600" dirty="0" smtClean="0"/>
              <a:t>Evading firewall restrictions </a:t>
            </a:r>
            <a:endParaRPr lang="en-US" sz="2600" dirty="0"/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homeserver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–L 443:lala.com:443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cat /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/hosts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 (127.0.0.1 lala.com)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apachectl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stop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curl https://lala.com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444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Tunneling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4896544"/>
          </a:xfrm>
        </p:spPr>
        <p:txBody>
          <a:bodyPr>
            <a:normAutofit/>
          </a:bodyPr>
          <a:lstStyle/>
          <a:p>
            <a:pPr lvl="1"/>
            <a:r>
              <a:rPr lang="en-US" sz="2600" dirty="0" smtClean="0"/>
              <a:t>General </a:t>
            </a:r>
            <a:r>
              <a:rPr lang="en-US" sz="2600" dirty="0"/>
              <a:t>format (you are </a:t>
            </a:r>
            <a:r>
              <a:rPr lang="en-US" sz="2600" dirty="0" err="1" smtClean="0"/>
              <a:t>computerA</a:t>
            </a:r>
            <a:r>
              <a:rPr lang="en-US" sz="2600" dirty="0"/>
              <a:t>):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computerB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–L 443:computerC:443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891" y="2779391"/>
            <a:ext cx="8761905" cy="40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265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Tunneling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4896544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600" dirty="0" smtClean="0"/>
              <a:t>Can also tell SSH to do SOCKS5 proxy forwarding to a home server to evade a firewall too:</a:t>
            </a:r>
            <a:endParaRPr lang="en-US" sz="2600" dirty="0"/>
          </a:p>
          <a:p>
            <a:pPr marL="457200" lvl="1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-D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8080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homeserver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600" dirty="0" smtClean="0"/>
              <a:t>Set Chrome/Firefox proxy address to localhost:8080</a:t>
            </a:r>
          </a:p>
          <a:p>
            <a:pPr lvl="1"/>
            <a:r>
              <a:rPr lang="en-US" sz="2600" dirty="0" smtClean="0"/>
              <a:t>DNS requests are not part of this (you can tunnel DNS through a SOCKS5 proxy with other software like </a:t>
            </a:r>
            <a:r>
              <a:rPr lang="en-US" sz="2600" dirty="0" err="1" smtClean="0"/>
              <a:t>DNSCrypt</a:t>
            </a:r>
            <a:r>
              <a:rPr lang="en-US" sz="2600" dirty="0" smtClean="0"/>
              <a:t>)</a:t>
            </a:r>
          </a:p>
          <a:p>
            <a:pPr lvl="1"/>
            <a:r>
              <a:rPr lang="en-US" sz="2600" dirty="0" smtClean="0"/>
              <a:t>Problems?</a:t>
            </a:r>
            <a:endParaRPr lang="en-US" sz="2600" dirty="0" smtClean="0"/>
          </a:p>
          <a:p>
            <a:pPr marL="457200" lvl="1" indent="0">
              <a:buNone/>
            </a:pP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grep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Forwarding 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sshd_config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X11Forwarding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no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AllowTcpForwarding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no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0320400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SSHFS (NFS is </a:t>
            </a:r>
            <a:r>
              <a:rPr lang="en-US" b="1" dirty="0" err="1" smtClean="0"/>
              <a:t>sooo</a:t>
            </a:r>
            <a:r>
              <a:rPr lang="en-US" b="1" dirty="0" smtClean="0"/>
              <a:t> yesterday)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4896544"/>
          </a:xfrm>
        </p:spPr>
        <p:txBody>
          <a:bodyPr>
            <a:normAutofit/>
          </a:bodyPr>
          <a:lstStyle/>
          <a:p>
            <a:pPr lvl="1"/>
            <a:r>
              <a:rPr lang="en-US" sz="2600" dirty="0" smtClean="0"/>
              <a:t>Access remote / </a:t>
            </a:r>
            <a:r>
              <a:rPr lang="en-US" sz="2600" dirty="0" err="1" smtClean="0"/>
              <a:t>filesystem</a:t>
            </a:r>
            <a:r>
              <a:rPr lang="en-US" sz="2600" dirty="0" smtClean="0"/>
              <a:t> on server1 over SSH session mounted to local /</a:t>
            </a:r>
            <a:r>
              <a:rPr lang="en-US" sz="2600" dirty="0" err="1" smtClean="0"/>
              <a:t>mnt</a:t>
            </a:r>
            <a:r>
              <a:rPr lang="en-US" sz="2600" dirty="0" smtClean="0"/>
              <a:t> directory: </a:t>
            </a:r>
            <a:endParaRPr lang="en-US" sz="2600" dirty="0"/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dnf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install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sshfs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sshfs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root@server1:/ /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mnt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 /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mnt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Rf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(--no-preserve-root bypassed)</a:t>
            </a:r>
          </a:p>
          <a:p>
            <a:pPr marL="457200" lvl="1" indent="0">
              <a:buNone/>
            </a:pPr>
            <a:endParaRPr lang="en-US" sz="2000" dirty="0" smtClean="0">
              <a:latin typeface="+mj-lt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575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539544" y="692696"/>
            <a:ext cx="8064904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9900" b="1" dirty="0" smtClean="0"/>
              <a:t>SSH Kung Fu</a:t>
            </a:r>
            <a:endParaRPr lang="en-US" sz="9900" b="1" dirty="0"/>
          </a:p>
          <a:p>
            <a:pPr marL="0" indent="0" algn="r">
              <a:buNone/>
            </a:pPr>
            <a:r>
              <a:rPr lang="en-US" sz="4800" b="1" dirty="0"/>
              <a:t>KW-LUG </a:t>
            </a:r>
            <a:r>
              <a:rPr lang="en-US" sz="4800" b="1" dirty="0" smtClean="0"/>
              <a:t>Presentation</a:t>
            </a:r>
            <a:endParaRPr lang="en-US" sz="4800" b="1" dirty="0"/>
          </a:p>
          <a:p>
            <a:pPr marL="0" indent="0" algn="r">
              <a:buNone/>
            </a:pPr>
            <a:r>
              <a:rPr lang="en-CA" sz="4800" b="1" dirty="0" smtClean="0"/>
              <a:t>Epoch 1543838400</a:t>
            </a:r>
          </a:p>
          <a:p>
            <a:pPr marL="0" indent="0" algn="r">
              <a:buNone/>
            </a:pPr>
            <a:r>
              <a:rPr lang="en-US" sz="4800" b="1" dirty="0" smtClean="0"/>
              <a:t>jasoneckert.net</a:t>
            </a:r>
            <a:endParaRPr lang="en-US" sz="4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5013176"/>
            <a:ext cx="138112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6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539544" y="692696"/>
            <a:ext cx="8064904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9900" b="1" dirty="0" smtClean="0"/>
              <a:t>SSH Fu</a:t>
            </a:r>
            <a:endParaRPr lang="en-US" sz="9900" b="1" dirty="0"/>
          </a:p>
          <a:p>
            <a:pPr marL="0" indent="0" algn="r">
              <a:buNone/>
            </a:pPr>
            <a:r>
              <a:rPr lang="en-US" sz="4800" b="1" dirty="0"/>
              <a:t>KW-LUG </a:t>
            </a:r>
            <a:r>
              <a:rPr lang="en-US" sz="4800" b="1" dirty="0" smtClean="0"/>
              <a:t>Presentation</a:t>
            </a:r>
            <a:endParaRPr lang="en-US" sz="4800" b="1" dirty="0"/>
          </a:p>
          <a:p>
            <a:pPr marL="0" indent="0" algn="r">
              <a:buNone/>
            </a:pPr>
            <a:r>
              <a:rPr lang="en-CA" sz="4800" b="1" dirty="0" smtClean="0"/>
              <a:t>Epoch 1543838400</a:t>
            </a:r>
          </a:p>
          <a:p>
            <a:pPr marL="0" indent="0" algn="r">
              <a:buNone/>
            </a:pPr>
            <a:r>
              <a:rPr lang="en-US" sz="4800" b="1" dirty="0" smtClean="0"/>
              <a:t>jasoneckert.net</a:t>
            </a:r>
            <a:endParaRPr lang="en-US" sz="4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5013176"/>
            <a:ext cx="138112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2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539544" y="692696"/>
            <a:ext cx="8064904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9900" b="1" dirty="0" smtClean="0"/>
              <a:t>SSH Foo</a:t>
            </a:r>
            <a:endParaRPr lang="en-US" sz="9900" b="1" dirty="0"/>
          </a:p>
          <a:p>
            <a:pPr marL="0" indent="0" algn="r">
              <a:buNone/>
            </a:pPr>
            <a:r>
              <a:rPr lang="en-US" sz="4800" b="1" dirty="0"/>
              <a:t>KW-LUG </a:t>
            </a:r>
            <a:r>
              <a:rPr lang="en-US" sz="4800" b="1" dirty="0" smtClean="0"/>
              <a:t>Presentation</a:t>
            </a:r>
            <a:endParaRPr lang="en-US" sz="4800" b="1" dirty="0"/>
          </a:p>
          <a:p>
            <a:pPr marL="0" indent="0" algn="r">
              <a:buNone/>
            </a:pPr>
            <a:r>
              <a:rPr lang="en-CA" sz="4800" b="1" dirty="0" smtClean="0"/>
              <a:t>Epoch 1543838400</a:t>
            </a:r>
          </a:p>
          <a:p>
            <a:pPr marL="0" indent="0" algn="r">
              <a:buNone/>
            </a:pPr>
            <a:r>
              <a:rPr lang="en-US" sz="4800" b="1" dirty="0" smtClean="0"/>
              <a:t>jasoneckert.net</a:t>
            </a:r>
            <a:endParaRPr lang="en-US" sz="4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5013176"/>
            <a:ext cx="138112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53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Crypto Basics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496300" cy="4896544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Symmetric crypto </a:t>
            </a:r>
            <a:r>
              <a:rPr lang="en-US" dirty="0" smtClean="0"/>
              <a:t>(e.g. AES/Blowfish/RC4):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Fast for encrypting payloads of data</a:t>
            </a:r>
          </a:p>
          <a:p>
            <a:r>
              <a:rPr lang="en-US" dirty="0" smtClean="0"/>
              <a:t>Key negotiation across a network sucks</a:t>
            </a:r>
          </a:p>
          <a:p>
            <a:r>
              <a:rPr lang="en-US" dirty="0" smtClean="0"/>
              <a:t>Clients usually generate a </a:t>
            </a:r>
            <a:r>
              <a:rPr lang="en-US" dirty="0" err="1" smtClean="0"/>
              <a:t>symkey</a:t>
            </a:r>
            <a:r>
              <a:rPr lang="en-US" dirty="0" smtClean="0"/>
              <a:t> and encrypt it asymmetrically to get it to a server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2276872"/>
            <a:ext cx="7499367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11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Crypto Basics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496300" cy="4896544"/>
          </a:xfrm>
        </p:spPr>
        <p:txBody>
          <a:bodyPr>
            <a:normAutofit/>
          </a:bodyPr>
          <a:lstStyle/>
          <a:p>
            <a:r>
              <a:rPr lang="en-US" dirty="0" smtClean="0"/>
              <a:t>Asymmetric crypto (e.g. RSA/DSA/ECC):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2371730"/>
            <a:ext cx="7632848" cy="417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76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SSH Basics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496300" cy="4896544"/>
          </a:xfrm>
        </p:spPr>
        <p:txBody>
          <a:bodyPr>
            <a:normAutofit/>
          </a:bodyPr>
          <a:lstStyle/>
          <a:p>
            <a:r>
              <a:rPr lang="en-CA" dirty="0" smtClean="0"/>
              <a:t>Encrypted telnet but without Star Wars</a:t>
            </a:r>
          </a:p>
          <a:p>
            <a:r>
              <a:rPr lang="en-CA" dirty="0" smtClean="0"/>
              <a:t>Uses symmetric encryption for all payload data</a:t>
            </a:r>
          </a:p>
          <a:p>
            <a:r>
              <a:rPr lang="en-US" dirty="0" smtClean="0"/>
              <a:t>Uses asymmetric encryption to protect </a:t>
            </a:r>
            <a:r>
              <a:rPr lang="en-US" dirty="0" err="1" smtClean="0"/>
              <a:t>sym</a:t>
            </a:r>
            <a:r>
              <a:rPr lang="en-US" dirty="0"/>
              <a:t> key </a:t>
            </a:r>
            <a:r>
              <a:rPr lang="en-US" dirty="0" smtClean="0"/>
              <a:t>generated by the SSH client</a:t>
            </a:r>
          </a:p>
          <a:p>
            <a:endParaRPr lang="en-CA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" y="4001690"/>
            <a:ext cx="87630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31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SSH Basics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496300" cy="5301208"/>
          </a:xfrm>
        </p:spPr>
        <p:txBody>
          <a:bodyPr>
            <a:normAutofit/>
          </a:bodyPr>
          <a:lstStyle/>
          <a:p>
            <a:r>
              <a:rPr lang="en-CA" dirty="0" smtClean="0"/>
              <a:t>Symmetric encryption controlled by client</a:t>
            </a:r>
          </a:p>
          <a:p>
            <a:pPr marL="457200" lvl="1" indent="0">
              <a:buNone/>
            </a:pPr>
            <a:r>
              <a:rPr lang="en-CA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</a:t>
            </a:r>
            <a:r>
              <a:rPr lang="en-CA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CA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CA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en-CA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CA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ssh_config</a:t>
            </a:r>
            <a:endParaRPr lang="en-CA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Ciphers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(usually AES*)</a:t>
            </a:r>
            <a:endParaRPr lang="en-CA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Asymmetric encryption controlled by server (the host keys):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sshd_config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HostKey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ssh_host_rsa_key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(&amp; .pub)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HostKey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ssh_host_ecdsa_key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(&amp; .pub)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HostKey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/ssh_host_ed25519_key (&amp; .pub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~/.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known_hosts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63849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SSH User Keys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4896544"/>
          </a:xfrm>
        </p:spPr>
        <p:txBody>
          <a:bodyPr>
            <a:normAutofit/>
          </a:bodyPr>
          <a:lstStyle/>
          <a:p>
            <a:r>
              <a:rPr lang="en-US" dirty="0" smtClean="0"/>
              <a:t>You can also create asymmetric keys for your local user account and add these keys to each server you manage to avoid passwords</a:t>
            </a:r>
          </a:p>
          <a:p>
            <a:pPr marL="457200" lvl="1" indent="0">
              <a:buNone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ssh-keygen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***Do you want to protect private key with passphrase? You’ll need it 	each time the private key is used unless you want to load the </a:t>
            </a:r>
            <a:r>
              <a:rPr lang="en-US" sz="2000" dirty="0" err="1" smtClean="0">
                <a:latin typeface="+mj-lt"/>
                <a:cs typeface="Courier New" panose="02070309020205020404" pitchFamily="49" charset="0"/>
              </a:rPr>
              <a:t>ssh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-agent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cat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~/.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id_rsa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cat ~/.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/id_rsa.pub</a:t>
            </a:r>
          </a:p>
          <a:p>
            <a:pPr marL="457200" lvl="1" indent="0">
              <a:buNone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-copy-id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root@server1</a:t>
            </a:r>
          </a:p>
          <a:p>
            <a:pPr marL="457200" lvl="1" indent="0"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root@server1 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(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look ma, no password!)</a:t>
            </a:r>
            <a:endParaRPr lang="en-US" sz="2000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096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1608</TotalTime>
  <Words>472</Words>
  <Application>Microsoft Office PowerPoint</Application>
  <PresentationFormat>On-screen Show (4:3)</PresentationFormat>
  <Paragraphs>138</Paragraphs>
  <Slides>18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Crypto Basics</vt:lpstr>
      <vt:lpstr>Crypto Basics</vt:lpstr>
      <vt:lpstr>SSH Basics</vt:lpstr>
      <vt:lpstr>SSH Basics</vt:lpstr>
      <vt:lpstr>SSH User Keys</vt:lpstr>
      <vt:lpstr>SSH User Keys</vt:lpstr>
      <vt:lpstr>Copying Files</vt:lpstr>
      <vt:lpstr>Copying Files</vt:lpstr>
      <vt:lpstr>Tunneling </vt:lpstr>
      <vt:lpstr>Tunneling </vt:lpstr>
      <vt:lpstr>Tunneling </vt:lpstr>
      <vt:lpstr>Tunneling </vt:lpstr>
      <vt:lpstr>Tunneling </vt:lpstr>
      <vt:lpstr>SSHFS (NFS is sooo yesterday)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Dealing with Macs in a Windows Environment</dc:title>
  <dc:creator>Galaga</dc:creator>
  <cp:lastModifiedBy>Jason Eckert</cp:lastModifiedBy>
  <cp:revision>235</cp:revision>
  <dcterms:created xsi:type="dcterms:W3CDTF">2014-03-10T14:30:36Z</dcterms:created>
  <dcterms:modified xsi:type="dcterms:W3CDTF">2018-11-29T13:49:06Z</dcterms:modified>
</cp:coreProperties>
</file>