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  <p:sldId id="257" r:id="rId5"/>
    <p:sldId id="277" r:id="rId6"/>
    <p:sldId id="280" r:id="rId7"/>
    <p:sldId id="278" r:id="rId8"/>
    <p:sldId id="282" r:id="rId9"/>
    <p:sldId id="283" r:id="rId10"/>
    <p:sldId id="286" r:id="rId11"/>
    <p:sldId id="271" r:id="rId12"/>
    <p:sldId id="285" r:id="rId13"/>
    <p:sldId id="258" r:id="rId14"/>
    <p:sldId id="260" r:id="rId15"/>
    <p:sldId id="259" r:id="rId16"/>
    <p:sldId id="261" r:id="rId17"/>
    <p:sldId id="270" r:id="rId18"/>
    <p:sldId id="265" r:id="rId19"/>
    <p:sldId id="262" r:id="rId20"/>
    <p:sldId id="274" r:id="rId21"/>
    <p:sldId id="263" r:id="rId22"/>
    <p:sldId id="264" r:id="rId23"/>
    <p:sldId id="266" r:id="rId24"/>
    <p:sldId id="287" r:id="rId25"/>
    <p:sldId id="267" r:id="rId26"/>
    <p:sldId id="288" r:id="rId27"/>
    <p:sldId id="290" r:id="rId28"/>
    <p:sldId id="291" r:id="rId29"/>
    <p:sldId id="292" r:id="rId30"/>
    <p:sldId id="293" r:id="rId31"/>
    <p:sldId id="294" r:id="rId32"/>
    <p:sldId id="276" r:id="rId33"/>
  </p:sldIdLst>
  <p:sldSz cx="7315200" cy="5486400" type="B5JIS"/>
  <p:notesSz cx="6858000" cy="9144000"/>
  <p:defaultTextStyle>
    <a:defPPr>
      <a:defRPr lang="en-US"/>
    </a:defPPr>
    <a:lvl1pPr marL="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737"/>
  </p:normalViewPr>
  <p:slideViewPr>
    <p:cSldViewPr>
      <p:cViewPr varScale="1">
        <p:scale>
          <a:sx n="210" d="100"/>
          <a:sy n="210" d="100"/>
        </p:scale>
        <p:origin x="1528" y="168"/>
      </p:cViewPr>
      <p:guideLst>
        <p:guide orient="horz" pos="172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0"/>
            <a:ext cx="621792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175260"/>
            <a:ext cx="131699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175260"/>
            <a:ext cx="382905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0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1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23620"/>
            <a:ext cx="2573020" cy="28968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1023620"/>
            <a:ext cx="2573020" cy="28968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7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0"/>
            <a:ext cx="323215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0"/>
            <a:ext cx="323215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0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0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1"/>
            <a:ext cx="4089400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1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3840480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4293870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52" tIns="36576" rIns="73152" bIns="36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1"/>
            <a:ext cx="6583680" cy="362077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8B4B-6B48-4D67-893F-9EA22193E44F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5B1C-66D9-40BF-AF15-9328EC87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UNIX Philosophy in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Jason W. Eckert</a:t>
            </a:r>
          </a:p>
          <a:p>
            <a:r>
              <a:rPr lang="en-US" sz="1700" dirty="0"/>
              <a:t>jason.eckert@trios.com</a:t>
            </a:r>
          </a:p>
          <a:p>
            <a:r>
              <a:rPr lang="en-US" sz="1700" dirty="0" err="1"/>
              <a:t>jasoneckert.github.io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1718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UNIX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Most common today: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In simplicity there is power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i="1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2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UNIX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Most common today: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In simplicity there is power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 –L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git.io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unix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9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UNIX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Most common today: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In simplicity there is power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 –L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git.io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unix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Changed over time, because the virtues of UNIX emerged as it grew:</a:t>
            </a:r>
          </a:p>
          <a:p>
            <a:pPr lvl="1"/>
            <a:r>
              <a:rPr lang="en-US" dirty="0"/>
              <a:t>Simple, portable, and programmer-focused</a:t>
            </a:r>
          </a:p>
          <a:p>
            <a:pPr lvl="1"/>
            <a:r>
              <a:rPr lang="en-US" dirty="0"/>
              <a:t>Focus on networking</a:t>
            </a:r>
          </a:p>
          <a:p>
            <a:pPr lvl="1"/>
            <a:r>
              <a:rPr lang="en-US" dirty="0"/>
              <a:t>Collaborative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1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version by Ken Thompson in 1973: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i="1" dirty="0">
                <a:solidFill>
                  <a:srgbClr val="FF0000"/>
                </a:solidFill>
              </a:rPr>
              <a:t>programs that do one thing</a:t>
            </a:r>
            <a:r>
              <a:rPr lang="en-US" dirty="0"/>
              <a:t> and do it well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i="1" dirty="0">
                <a:solidFill>
                  <a:srgbClr val="FF0000"/>
                </a:solidFill>
              </a:rPr>
              <a:t>programs to work together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Write programs that handle </a:t>
            </a:r>
            <a:r>
              <a:rPr lang="en-US" b="1" i="1" dirty="0">
                <a:solidFill>
                  <a:srgbClr val="FF0000"/>
                </a:solidFill>
              </a:rPr>
              <a:t>text streams</a:t>
            </a:r>
            <a:r>
              <a:rPr lang="en-US" dirty="0"/>
              <a:t>, because that is a universal interface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Features by 1980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Ritchie and Thompson list the following: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A hierarchical file system incorporating demountable volumes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Compatible file, device, and inter-process I/O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The ability to initiate asynchronous processes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System command language selectable on a per-user basis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Over 100 subsystems including a dozen languages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High degree of portability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1980s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defined by Brian Kernighan: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Everything is a </a:t>
            </a:r>
            <a:r>
              <a:rPr lang="en-US" b="1" dirty="0">
                <a:solidFill>
                  <a:srgbClr val="FF0000"/>
                </a:solidFill>
              </a:rPr>
              <a:t>file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Small, single-purpose programs (</a:t>
            </a:r>
            <a:r>
              <a:rPr lang="en-US" b="1" dirty="0">
                <a:solidFill>
                  <a:srgbClr val="FF0000"/>
                </a:solidFill>
              </a:rPr>
              <a:t>modularity</a:t>
            </a:r>
            <a:r>
              <a:rPr lang="en-US" dirty="0"/>
              <a:t>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Ability to chain programs together to perform complex tasks (</a:t>
            </a:r>
            <a:r>
              <a:rPr lang="en-US" b="1" dirty="0">
                <a:solidFill>
                  <a:srgbClr val="FF0000"/>
                </a:solidFill>
              </a:rPr>
              <a:t>piping</a:t>
            </a:r>
            <a:r>
              <a:rPr lang="en-US" dirty="0"/>
              <a:t>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Avoid captive user interfaces (most UNIX programs are </a:t>
            </a:r>
            <a:r>
              <a:rPr lang="en-US" b="1" dirty="0">
                <a:solidFill>
                  <a:srgbClr val="FF0000"/>
                </a:solidFill>
              </a:rPr>
              <a:t>non-interactive</a:t>
            </a:r>
            <a:r>
              <a:rPr lang="en-US" dirty="0"/>
              <a:t>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Configuration data stored in </a:t>
            </a:r>
            <a:r>
              <a:rPr lang="en-US" b="1" dirty="0">
                <a:solidFill>
                  <a:srgbClr val="FF0000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346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1980s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  <a:r>
              <a:rPr lang="en-US" dirty="0" err="1"/>
              <a:t>Tilbrook</a:t>
            </a:r>
            <a:r>
              <a:rPr lang="en-US" dirty="0"/>
              <a:t> on UNIX: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"The one thing that has to be stated about UNIX is that it wasn't a great advance in computing; if anything, it was a great </a:t>
            </a:r>
            <a:r>
              <a:rPr lang="en-US" b="1" i="1" dirty="0">
                <a:solidFill>
                  <a:srgbClr val="FF0000"/>
                </a:solidFill>
              </a:rPr>
              <a:t>simplification</a:t>
            </a:r>
            <a:r>
              <a:rPr lang="en-US" i="1" dirty="0"/>
              <a:t>. It put into the realm of the user those things that were just inconceivable prior to that."</a:t>
            </a:r>
          </a:p>
        </p:txBody>
      </p:sp>
    </p:spTree>
    <p:extLst>
      <p:ext uri="{BB962C8B-B14F-4D97-AF65-F5344CB8AC3E}">
        <p14:creationId xmlns:p14="http://schemas.microsoft.com/office/powerpoint/2010/main" val="356511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1980s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Sun expanded the UNIX philosophy to the </a:t>
            </a:r>
            <a:r>
              <a:rPr lang="en-US" b="1" i="1" dirty="0">
                <a:solidFill>
                  <a:srgbClr val="FF0000"/>
                </a:solidFill>
              </a:rPr>
              <a:t>network</a:t>
            </a:r>
            <a:r>
              <a:rPr lang="en-US" dirty="0"/>
              <a:t> (John Gage, 1984)</a:t>
            </a:r>
            <a:endParaRPr lang="en-US" i="1" dirty="0"/>
          </a:p>
          <a:p>
            <a:pPr lvl="1"/>
            <a:r>
              <a:rPr lang="en-US" dirty="0"/>
              <a:t>The network is the computer (NFS)</a:t>
            </a:r>
          </a:p>
          <a:p>
            <a:pPr lvl="1"/>
            <a:r>
              <a:rPr lang="en-US" dirty="0"/>
              <a:t>Store things once on the network/Internet</a:t>
            </a:r>
          </a:p>
          <a:p>
            <a:pPr lvl="1"/>
            <a:r>
              <a:rPr lang="en-US" dirty="0"/>
              <a:t>Use the network for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20574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(late 1980s - early 1990s)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644640" cy="4130039"/>
          </a:xfrm>
        </p:spPr>
        <p:txBody>
          <a:bodyPr>
            <a:normAutofit/>
          </a:bodyPr>
          <a:lstStyle/>
          <a:p>
            <a:r>
              <a:rPr lang="en-US" dirty="0"/>
              <a:t>When AT&amp;T bought a chunk of Sun in 1987 and announced that Sun OS 5 would be </a:t>
            </a:r>
            <a:r>
              <a:rPr lang="en-US" dirty="0" err="1"/>
              <a:t>SysV</a:t>
            </a:r>
            <a:r>
              <a:rPr lang="en-US" dirty="0"/>
              <a:t>, it shook up the UNIX world:</a:t>
            </a:r>
          </a:p>
          <a:p>
            <a:pPr lvl="1"/>
            <a:r>
              <a:rPr lang="en-US" dirty="0"/>
              <a:t>DEC, IBM, etc. formed </a:t>
            </a:r>
            <a:r>
              <a:rPr lang="en-US" b="1" dirty="0">
                <a:solidFill>
                  <a:srgbClr val="FF0000"/>
                </a:solidFill>
              </a:rPr>
              <a:t>OSF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OSF/1</a:t>
            </a:r>
          </a:p>
          <a:p>
            <a:pPr lvl="1"/>
            <a:r>
              <a:rPr lang="en-US" dirty="0"/>
              <a:t>Sun/AT&amp;T formed </a:t>
            </a:r>
            <a:r>
              <a:rPr lang="en-US" b="1" dirty="0">
                <a:solidFill>
                  <a:srgbClr val="FF0000"/>
                </a:solidFill>
              </a:rPr>
              <a:t>UNIX International </a:t>
            </a:r>
            <a:r>
              <a:rPr lang="en-US" dirty="0"/>
              <a:t>group </a:t>
            </a:r>
          </a:p>
          <a:p>
            <a:r>
              <a:rPr lang="en-US" dirty="0"/>
              <a:t>Then came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Linux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(open source UNIX) and the</a:t>
            </a:r>
            <a:r>
              <a:rPr lang="en-US" b="1" dirty="0">
                <a:solidFill>
                  <a:srgbClr val="FF0000"/>
                </a:solidFill>
              </a:rPr>
              <a:t> 386BSD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legal battle (led to</a:t>
            </a:r>
            <a:r>
              <a:rPr lang="en-US" dirty="0">
                <a:sym typeface="Wingdings" pitchFamily="2" charset="2"/>
              </a:rPr>
              <a:t> Free/</a:t>
            </a:r>
            <a:r>
              <a:rPr lang="en-US" dirty="0" err="1"/>
              <a:t>NetBSD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UNIX’s future = open source?</a:t>
            </a:r>
          </a:p>
          <a:p>
            <a:pPr lvl="1"/>
            <a:r>
              <a:rPr lang="en-US" dirty="0"/>
              <a:t>Linux is UNIX’s future?</a:t>
            </a:r>
          </a:p>
        </p:txBody>
      </p:sp>
    </p:spTree>
    <p:extLst>
      <p:ext uri="{BB962C8B-B14F-4D97-AF65-F5344CB8AC3E}">
        <p14:creationId xmlns:p14="http://schemas.microsoft.com/office/powerpoint/2010/main" val="140014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1990s UNIX Philosophy</a:t>
            </a:r>
          </a:p>
        </p:txBody>
      </p:sp>
      <p:pic>
        <p:nvPicPr>
          <p:cNvPr id="1030" name="Picture 6" descr="Key moments in the Open Source world: The Cathedral and the Bazaar –  Onesait Platform Community">
            <a:extLst>
              <a:ext uri="{FF2B5EF4-FFF2-40B4-BE49-F238E27FC236}">
                <a16:creationId xmlns:a16="http://schemas.microsoft.com/office/drawing/2014/main" id="{BEFF913B-7269-E199-702B-F6CF7C97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" y="1161521"/>
            <a:ext cx="6470469" cy="43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Wait, isn’t this a Linux User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Today, UNIX is considered a </a:t>
            </a:r>
            <a:r>
              <a:rPr lang="en-US" dirty="0">
                <a:solidFill>
                  <a:srgbClr val="FF0000"/>
                </a:solidFill>
              </a:rPr>
              <a:t>philosophy</a:t>
            </a:r>
            <a:r>
              <a:rPr lang="en-US" dirty="0"/>
              <a:t> as well as a </a:t>
            </a:r>
            <a:r>
              <a:rPr lang="en-US" dirty="0">
                <a:solidFill>
                  <a:srgbClr val="FF0000"/>
                </a:solidFill>
              </a:rPr>
              <a:t>group of operating systems that evolved from the original UNIX operating system that share a similar structure and command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1990s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Eric S. Raymond (ESR) expanded it to reflect the focus on open source development: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b="1" i="1" dirty="0">
                <a:solidFill>
                  <a:srgbClr val="FF0000"/>
                </a:solidFill>
              </a:rPr>
              <a:t>Modularity:</a:t>
            </a:r>
            <a:r>
              <a:rPr lang="en-US" dirty="0"/>
              <a:t> Write simple parts connected by clean interfaces (no complex, unreadable code)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b="1" i="1" dirty="0">
                <a:solidFill>
                  <a:srgbClr val="FF0000"/>
                </a:solidFill>
              </a:rPr>
              <a:t>Clarity:</a:t>
            </a:r>
            <a:r>
              <a:rPr lang="en-US" dirty="0"/>
              <a:t> Clarity is better than cleverness (others must work on the code)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b="1" i="1" dirty="0">
                <a:solidFill>
                  <a:srgbClr val="FF0000"/>
                </a:solidFill>
              </a:rPr>
              <a:t>Composition:</a:t>
            </a:r>
            <a:r>
              <a:rPr lang="en-US" dirty="0"/>
              <a:t> Design smaller programs that can be connected with other programs (avoid complex monolithic programs)</a:t>
            </a:r>
          </a:p>
        </p:txBody>
      </p:sp>
    </p:spTree>
    <p:extLst>
      <p:ext uri="{BB962C8B-B14F-4D97-AF65-F5344CB8AC3E}">
        <p14:creationId xmlns:p14="http://schemas.microsoft.com/office/powerpoint/2010/main" val="409246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1990s </a:t>
            </a:r>
            <a:r>
              <a:rPr lang="en-US" dirty="0"/>
              <a:t>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4390" lvl="1" indent="-514350">
              <a:buFont typeface="+mj-lt"/>
              <a:buAutoNum type="arabicPeriod" startAt="4"/>
            </a:pPr>
            <a:r>
              <a:rPr lang="en-US" b="1" i="1" dirty="0">
                <a:solidFill>
                  <a:srgbClr val="FF0000"/>
                </a:solidFill>
              </a:rPr>
              <a:t>Separation:</a:t>
            </a:r>
            <a:r>
              <a:rPr lang="en-US" dirty="0"/>
              <a:t> Let policies be changed without destabilizing mechanisms (consequently reducing the number of bugs)</a:t>
            </a:r>
          </a:p>
          <a:p>
            <a:pPr marL="834390" lvl="1" indent="-514350">
              <a:buFont typeface="+mj-lt"/>
              <a:buAutoNum type="arabicPeriod" startAt="4"/>
            </a:pPr>
            <a:r>
              <a:rPr lang="en-US" b="1" i="1" dirty="0">
                <a:solidFill>
                  <a:srgbClr val="FF0000"/>
                </a:solidFill>
              </a:rPr>
              <a:t>Simplicity:</a:t>
            </a:r>
            <a:r>
              <a:rPr lang="en-US" dirty="0"/>
              <a:t> Design for simplicity; add complexity only when you must</a:t>
            </a:r>
          </a:p>
          <a:p>
            <a:pPr marL="834390" lvl="1" indent="-514350">
              <a:buFont typeface="+mj-lt"/>
              <a:buAutoNum type="arabicPeriod" startAt="4"/>
            </a:pPr>
            <a:r>
              <a:rPr lang="en-US" b="1" i="1" dirty="0">
                <a:solidFill>
                  <a:srgbClr val="FF0000"/>
                </a:solidFill>
              </a:rPr>
              <a:t>Transparency:</a:t>
            </a:r>
            <a:r>
              <a:rPr lang="en-US" dirty="0"/>
              <a:t> Design for visibility to make inspection and debugging easier </a:t>
            </a:r>
          </a:p>
          <a:p>
            <a:pPr marL="834390" lvl="1" indent="-514350">
              <a:buFont typeface="+mj-lt"/>
              <a:buAutoNum type="arabicPeriod" startAt="4"/>
            </a:pPr>
            <a:r>
              <a:rPr lang="en-US" b="1" i="1" dirty="0">
                <a:solidFill>
                  <a:srgbClr val="FF0000"/>
                </a:solidFill>
              </a:rPr>
              <a:t>Failure: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When you must fail, fail noisily and ASAP</a:t>
            </a:r>
          </a:p>
        </p:txBody>
      </p:sp>
    </p:spTree>
    <p:extLst>
      <p:ext uri="{BB962C8B-B14F-4D97-AF65-F5344CB8AC3E}">
        <p14:creationId xmlns:p14="http://schemas.microsoft.com/office/powerpoint/2010/main" val="155815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1990s 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4390" lvl="1" indent="-514350">
              <a:buFont typeface="+mj-lt"/>
              <a:buAutoNum type="arabicPeriod" startAt="8"/>
            </a:pPr>
            <a:r>
              <a:rPr lang="en-US" b="1" i="1" dirty="0">
                <a:solidFill>
                  <a:srgbClr val="FF0000"/>
                </a:solidFill>
              </a:rPr>
              <a:t>Diversity:</a:t>
            </a:r>
            <a:r>
              <a:rPr lang="en-US" dirty="0"/>
              <a:t> Distrust all claims for “one true way”</a:t>
            </a:r>
          </a:p>
          <a:p>
            <a:pPr marL="834390" lvl="1" indent="-514350">
              <a:buFont typeface="+mj-lt"/>
              <a:buAutoNum type="arabicPeriod" startAt="8"/>
            </a:pPr>
            <a:r>
              <a:rPr lang="en-US" b="1" i="1" dirty="0">
                <a:solidFill>
                  <a:srgbClr val="FF0000"/>
                </a:solidFill>
              </a:rPr>
              <a:t>Extensibility:</a:t>
            </a:r>
            <a:r>
              <a:rPr lang="en-US" dirty="0"/>
              <a:t> Design for the future, because it will be here sooner than you think</a:t>
            </a:r>
          </a:p>
          <a:p>
            <a:pPr marL="834390" lvl="1" indent="-514350">
              <a:buFont typeface="+mj-lt"/>
              <a:buAutoNum type="arabicPeriod" startAt="8"/>
            </a:pPr>
            <a:r>
              <a:rPr lang="en-US" b="1" i="1" dirty="0">
                <a:solidFill>
                  <a:srgbClr val="FF0000"/>
                </a:solidFill>
              </a:rPr>
              <a:t>Parsimony:</a:t>
            </a:r>
            <a:r>
              <a:rPr lang="en-US" dirty="0"/>
              <a:t> Write small, easily-replaceable code that can be thrown away if needed. Don't be afraid to throw away large chunks of code if it sucks. 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7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2000s</a:t>
            </a:r>
          </a:p>
        </p:txBody>
      </p:sp>
      <p:pic>
        <p:nvPicPr>
          <p:cNvPr id="1026" name="Picture 2" descr="The Impact Of Using Outdated Technology (Why You Should Update)">
            <a:extLst>
              <a:ext uri="{FF2B5EF4-FFF2-40B4-BE49-F238E27FC236}">
                <a16:creationId xmlns:a16="http://schemas.microsoft.com/office/drawing/2014/main" id="{0C8A5423-3359-4521-C065-7FB23BB5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8378"/>
            <a:ext cx="6248400" cy="41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5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583680" cy="4206239"/>
          </a:xfrm>
        </p:spPr>
        <p:txBody>
          <a:bodyPr>
            <a:normAutofit/>
          </a:bodyPr>
          <a:lstStyle/>
          <a:p>
            <a:r>
              <a:rPr lang="en-US" dirty="0"/>
              <a:t>UNIX philosophy was widely regarded as an </a:t>
            </a:r>
            <a:r>
              <a:rPr lang="en-US" b="1" dirty="0">
                <a:solidFill>
                  <a:srgbClr val="FF0000"/>
                </a:solidFill>
              </a:rPr>
              <a:t>outdated guideline </a:t>
            </a:r>
            <a:r>
              <a:rPr lang="en-US" dirty="0"/>
              <a:t>(although ESR’s points were key to projects)</a:t>
            </a:r>
          </a:p>
          <a:p>
            <a:r>
              <a:rPr lang="en-US" dirty="0"/>
              <a:t>This was due to perception at the time:</a:t>
            </a:r>
          </a:p>
          <a:p>
            <a:pPr lvl="1"/>
            <a:r>
              <a:rPr lang="en-US" dirty="0"/>
              <a:t>It doesn't scale well </a:t>
            </a:r>
          </a:p>
          <a:p>
            <a:pPr lvl="1"/>
            <a:r>
              <a:rPr lang="en-US" dirty="0"/>
              <a:t>Monolithic can be good for some things</a:t>
            </a:r>
          </a:p>
          <a:p>
            <a:pPr lvl="1"/>
            <a:r>
              <a:rPr lang="en-US" dirty="0"/>
              <a:t>Security and UI needs don’t fit well into it</a:t>
            </a:r>
          </a:p>
          <a:p>
            <a:pPr lvl="1"/>
            <a:r>
              <a:rPr lang="en-US" dirty="0"/>
              <a:t>Microsoft &amp; FUD contributed to this!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2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Mid-2010s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Linux and open source rules the world/cloud</a:t>
            </a:r>
          </a:p>
          <a:p>
            <a:r>
              <a:rPr lang="en-US" dirty="0"/>
              <a:t>Open source &amp; UNIX philosophy widely regarded as </a:t>
            </a:r>
            <a:r>
              <a:rPr lang="en-US" b="1" dirty="0">
                <a:solidFill>
                  <a:srgbClr val="FF0000"/>
                </a:solidFill>
              </a:rPr>
              <a:t>compulsory </a:t>
            </a:r>
            <a:r>
              <a:rPr lang="en-US" dirty="0"/>
              <a:t>(education too!)</a:t>
            </a:r>
          </a:p>
          <a:p>
            <a:pPr lvl="1"/>
            <a:r>
              <a:rPr lang="en-US" dirty="0"/>
              <a:t>Building small, focused applications collaboratively in a cloud and </a:t>
            </a:r>
            <a:r>
              <a:rPr lang="en-US" dirty="0" err="1"/>
              <a:t>microservices</a:t>
            </a:r>
            <a:r>
              <a:rPr lang="en-US" dirty="0"/>
              <a:t> environment</a:t>
            </a:r>
          </a:p>
          <a:p>
            <a:pPr lvl="1"/>
            <a:r>
              <a:rPr lang="en-US" dirty="0"/>
              <a:t>Network (HTTP) APIs, YAML/JSON config, XML, etc.</a:t>
            </a:r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r>
              <a:rPr lang="en-US" i="1" dirty="0"/>
              <a:t>Revisiting the Unix philosophy in 2018 </a:t>
            </a:r>
            <a:r>
              <a:rPr lang="en-US" dirty="0"/>
              <a:t>(Red Hat blog, Michael </a:t>
            </a:r>
            <a:r>
              <a:rPr lang="en-US" dirty="0" err="1"/>
              <a:t>Hausenblas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36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587240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philosophy is widely known and ‘quoted’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Focus is on smaller, simpler, reusable components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Text is still king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Everything is stored on the network (cloud)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 source rules the world (many licenses, formal processes/norms)</a:t>
            </a:r>
          </a:p>
        </p:txBody>
      </p:sp>
      <p:pic>
        <p:nvPicPr>
          <p:cNvPr id="5" name="Picture 4" descr="A close-up of a whiteboard&#10;&#10;Description automatically generated">
            <a:extLst>
              <a:ext uri="{FF2B5EF4-FFF2-40B4-BE49-F238E27FC236}">
                <a16:creationId xmlns:a16="http://schemas.microsoft.com/office/drawing/2014/main" id="{0EACB572-7902-5D5B-E9C3-51310907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34110"/>
            <a:ext cx="2330450" cy="17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587240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philosophy is widely known and ‘quoted’</a:t>
            </a:r>
          </a:p>
          <a:p>
            <a:r>
              <a:rPr lang="en-US" dirty="0"/>
              <a:t>Focus is on smaller, simpler, reusable components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Text is still king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Everything is stored on the network (cloud)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 source rules the world (many licenses, formal processes/norms)</a:t>
            </a:r>
          </a:p>
        </p:txBody>
      </p:sp>
      <p:pic>
        <p:nvPicPr>
          <p:cNvPr id="7170" name="Picture 2" descr="Microservice Architecture pattern">
            <a:extLst>
              <a:ext uri="{FF2B5EF4-FFF2-40B4-BE49-F238E27FC236}">
                <a16:creationId xmlns:a16="http://schemas.microsoft.com/office/drawing/2014/main" id="{28FC3841-2F88-75C4-0152-FFC2B7FE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7117"/>
            <a:ext cx="2514600" cy="1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5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587240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philosophy is widely known and ‘quoted’</a:t>
            </a:r>
          </a:p>
          <a:p>
            <a:r>
              <a:rPr lang="en-US" dirty="0"/>
              <a:t>Focus is on smaller, simpler, reusable components</a:t>
            </a:r>
          </a:p>
          <a:p>
            <a:r>
              <a:rPr lang="en-US" dirty="0"/>
              <a:t>Text is still king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Everything is stored on the network (cloud)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 source rules the world (many licenses, formal processes/norms)</a:t>
            </a:r>
          </a:p>
        </p:txBody>
      </p:sp>
      <p:pic>
        <p:nvPicPr>
          <p:cNvPr id="4" name="Picture 2" descr="Vicki Saulters - Annapolis, Maryland, United States | Professional Profile  | LinkedIn">
            <a:extLst>
              <a:ext uri="{FF2B5EF4-FFF2-40B4-BE49-F238E27FC236}">
                <a16:creationId xmlns:a16="http://schemas.microsoft.com/office/drawing/2014/main" id="{BEED5F9E-35FE-7A27-D5EC-8BBC3F53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9035"/>
            <a:ext cx="2230393" cy="29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2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587240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philosophy is widely known and ‘quoted’</a:t>
            </a:r>
          </a:p>
          <a:p>
            <a:r>
              <a:rPr lang="en-US" dirty="0"/>
              <a:t>Focus is on smaller, simpler, reusable components</a:t>
            </a:r>
          </a:p>
          <a:p>
            <a:r>
              <a:rPr lang="en-US" dirty="0"/>
              <a:t>Text is still king </a:t>
            </a:r>
          </a:p>
          <a:p>
            <a:r>
              <a:rPr lang="en-US" dirty="0"/>
              <a:t>Everything is stored on the network (cloud)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 source rules the world (many licenses, formal processes/norms)</a:t>
            </a:r>
          </a:p>
        </p:txBody>
      </p:sp>
      <p:pic>
        <p:nvPicPr>
          <p:cNvPr id="9218" name="Picture 2" descr="A beginner's guide to cloud storage, its meaning, types and benefits -  Toronto Times">
            <a:extLst>
              <a:ext uri="{FF2B5EF4-FFF2-40B4-BE49-F238E27FC236}">
                <a16:creationId xmlns:a16="http://schemas.microsoft.com/office/drawing/2014/main" id="{FE276BB5-89B0-C9DC-4A8E-70AB90A0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438400" cy="18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isn’t this a Linux User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Today, UNIX is considered a </a:t>
            </a:r>
            <a:r>
              <a:rPr lang="en-US" dirty="0">
                <a:solidFill>
                  <a:srgbClr val="FF0000"/>
                </a:solidFill>
              </a:rPr>
              <a:t>philosophy</a:t>
            </a:r>
            <a:r>
              <a:rPr lang="en-US" dirty="0"/>
              <a:t> as well as a </a:t>
            </a:r>
            <a:r>
              <a:rPr lang="en-US" dirty="0">
                <a:solidFill>
                  <a:srgbClr val="FF0000"/>
                </a:solidFill>
              </a:rPr>
              <a:t>group of operating systems that evolved from the original UNIX operating system that share a similar structure and command set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BSD (FreeBSD, NetBSD, OpenBSD)</a:t>
            </a:r>
          </a:p>
          <a:p>
            <a:pPr lvl="1"/>
            <a:r>
              <a:rPr lang="en-US" sz="2800" dirty="0"/>
              <a:t>macOS </a:t>
            </a:r>
          </a:p>
          <a:p>
            <a:pPr lvl="1"/>
            <a:r>
              <a:rPr lang="en-US" sz="2800" dirty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587240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UNIX philosophy is widely known and ‘quoted’</a:t>
            </a:r>
          </a:p>
          <a:p>
            <a:r>
              <a:rPr lang="en-US" dirty="0"/>
              <a:t>Focus is on smaller, simpler, reusable components</a:t>
            </a:r>
          </a:p>
          <a:p>
            <a:r>
              <a:rPr lang="en-US" dirty="0"/>
              <a:t>Text is still king </a:t>
            </a:r>
          </a:p>
          <a:p>
            <a:r>
              <a:rPr lang="en-US" dirty="0"/>
              <a:t>Everything is stored on the network (cloud) </a:t>
            </a:r>
          </a:p>
          <a:p>
            <a:r>
              <a:rPr lang="en-US" dirty="0"/>
              <a:t>Open source rules the world (many licenses, formal processes/norms)</a:t>
            </a:r>
          </a:p>
        </p:txBody>
      </p:sp>
      <p:pic>
        <p:nvPicPr>
          <p:cNvPr id="11266" name="Picture 2" descr="5 Tips for Using Open Source Components More Wisely | Mend">
            <a:extLst>
              <a:ext uri="{FF2B5EF4-FFF2-40B4-BE49-F238E27FC236}">
                <a16:creationId xmlns:a16="http://schemas.microsoft.com/office/drawing/2014/main" id="{4696716A-0FF8-11A9-296B-4A03570E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8791"/>
            <a:ext cx="2743200" cy="1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45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40"/>
          </a:xfrm>
        </p:spPr>
        <p:txBody>
          <a:bodyPr>
            <a:normAutofit/>
          </a:bodyPr>
          <a:lstStyle/>
          <a:p>
            <a:r>
              <a:rPr lang="en-US" dirty="0"/>
              <a:t>LPI did a more modern take on how pervasive open source development has become – search YouTube for:</a:t>
            </a:r>
          </a:p>
          <a:p>
            <a:pPr marL="365760" lvl="1" indent="0">
              <a:buNone/>
            </a:pPr>
            <a:r>
              <a:rPr lang="en-US" i="1" dirty="0"/>
              <a:t>	</a:t>
            </a:r>
            <a:r>
              <a:rPr lang="en-US" b="1" i="1" dirty="0"/>
              <a:t>The future’s hiring Linux Professional Institute</a:t>
            </a:r>
            <a:endParaRPr lang="en-US" b="1" dirty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3314" name="Picture 2" descr="The future's hiring - Linux Professional Institute - YouTube">
            <a:extLst>
              <a:ext uri="{FF2B5EF4-FFF2-40B4-BE49-F238E27FC236}">
                <a16:creationId xmlns:a16="http://schemas.microsoft.com/office/drawing/2014/main" id="{AA84AD21-8E69-BFF4-C572-631F9653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276600"/>
            <a:ext cx="2971800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1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40"/>
          </a:xfrm>
        </p:spPr>
        <p:txBody>
          <a:bodyPr>
            <a:normAutofit/>
          </a:bodyPr>
          <a:lstStyle/>
          <a:p>
            <a:r>
              <a:rPr lang="en-US" dirty="0"/>
              <a:t>Today’s UNIX philosophy hasn’t hasn’t strayed too far from Ken Thompson’s original definition in 1973:</a:t>
            </a:r>
          </a:p>
          <a:p>
            <a:pPr lvl="1"/>
            <a:r>
              <a:rPr lang="en-US" dirty="0"/>
              <a:t>We write programs that do one thing and do it well</a:t>
            </a:r>
          </a:p>
          <a:p>
            <a:pPr lvl="1"/>
            <a:r>
              <a:rPr lang="en-US" dirty="0"/>
              <a:t>We write programs to work together</a:t>
            </a:r>
          </a:p>
          <a:p>
            <a:pPr lvl="1"/>
            <a:r>
              <a:rPr lang="en-US" dirty="0"/>
              <a:t>And we write programs that handle text streams, because that is a universal interface</a:t>
            </a:r>
          </a:p>
          <a:p>
            <a:r>
              <a:rPr lang="en-US" dirty="0"/>
              <a:t>We’ve since emphasized </a:t>
            </a:r>
            <a:r>
              <a:rPr lang="en-US" dirty="0">
                <a:solidFill>
                  <a:srgbClr val="FF0000"/>
                </a:solidFill>
              </a:rPr>
              <a:t>simplicity</a:t>
            </a:r>
            <a:r>
              <a:rPr lang="en-US" dirty="0"/>
              <a:t> and added the </a:t>
            </a:r>
            <a:r>
              <a:rPr lang="en-US" dirty="0">
                <a:solidFill>
                  <a:srgbClr val="FF0000"/>
                </a:solidFill>
              </a:rPr>
              <a:t>network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open source </a:t>
            </a:r>
            <a:r>
              <a:rPr lang="en-US" dirty="0"/>
              <a:t>dimensions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6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UNIX Background</a:t>
            </a:r>
          </a:p>
        </p:txBody>
      </p:sp>
      <p:pic>
        <p:nvPicPr>
          <p:cNvPr id="7" name="Picture 6" descr="Two men standing in a room&#10;&#10;Description automatically generated">
            <a:extLst>
              <a:ext uri="{FF2B5EF4-FFF2-40B4-BE49-F238E27FC236}">
                <a16:creationId xmlns:a16="http://schemas.microsoft.com/office/drawing/2014/main" id="{BF5E27D8-5517-16FC-2324-21162963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5" y="995015"/>
            <a:ext cx="4989569" cy="43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UNIX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Epoch (1969) – the first UNIX</a:t>
            </a:r>
          </a:p>
          <a:p>
            <a:pPr lvl="1"/>
            <a:r>
              <a:rPr lang="en-US" dirty="0"/>
              <a:t>Ken Thompson &amp; Dennis Ritchie (AT&amp;T)</a:t>
            </a:r>
          </a:p>
          <a:p>
            <a:pPr lvl="1"/>
            <a:r>
              <a:rPr lang="en-US" dirty="0"/>
              <a:t>AT&amp;T sold the source to others (</a:t>
            </a:r>
            <a:r>
              <a:rPr lang="en-US" dirty="0" err="1"/>
              <a:t>Xenix</a:t>
            </a:r>
            <a:r>
              <a:rPr lang="en-US" dirty="0"/>
              <a:t>, HP-UX, AIX, IRIX, SCO, Sun Solaris)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Berkeley created BSD (SunOS, </a:t>
            </a:r>
            <a:r>
              <a:rPr lang="en-US" dirty="0" err="1"/>
              <a:t>NeXTSTEP</a:t>
            </a:r>
            <a:r>
              <a:rPr lang="en-US" dirty="0" err="1">
                <a:sym typeface="Wingdings" pitchFamily="2" charset="2"/>
              </a:rPr>
              <a:t>macOS</a:t>
            </a:r>
            <a:r>
              <a:rPr lang="en-US">
                <a:sym typeface="Wingdings" pitchFamily="2" charset="2"/>
              </a:rPr>
              <a:t>,</a:t>
            </a:r>
            <a:r>
              <a:rPr lang="en-US"/>
              <a:t> </a:t>
            </a:r>
            <a:r>
              <a:rPr lang="en-US" dirty="0"/>
              <a:t>Ultrix, OSF/Tru64, 386BSD, Free/Net/OpenBSD)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UNIX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Epoch (1969) – the first UNIX</a:t>
            </a:r>
          </a:p>
          <a:p>
            <a:pPr lvl="1"/>
            <a:r>
              <a:rPr lang="en-US" dirty="0"/>
              <a:t>Ken Thompson &amp; Dennis Ritchie (AT&amp;T)</a:t>
            </a:r>
          </a:p>
          <a:p>
            <a:pPr lvl="1"/>
            <a:r>
              <a:rPr lang="en-US" dirty="0"/>
              <a:t>AT&amp;T sold the source to others (</a:t>
            </a:r>
            <a:r>
              <a:rPr lang="en-US" dirty="0" err="1"/>
              <a:t>Xenix</a:t>
            </a:r>
            <a:r>
              <a:rPr lang="en-US" dirty="0"/>
              <a:t>, HP-UX, AIX, IRIX, SCO, Sun Solaris) =</a:t>
            </a:r>
            <a:r>
              <a:rPr lang="en-US" b="1" dirty="0">
                <a:solidFill>
                  <a:srgbClr val="FF0000"/>
                </a:solidFill>
              </a:rPr>
              <a:t> System III/IV/V UNIX</a:t>
            </a:r>
          </a:p>
          <a:p>
            <a:pPr lvl="1"/>
            <a:r>
              <a:rPr lang="en-US" dirty="0"/>
              <a:t>Berkeley created </a:t>
            </a:r>
            <a:r>
              <a:rPr lang="en-US" b="1" dirty="0">
                <a:solidFill>
                  <a:srgbClr val="FF0000"/>
                </a:solidFill>
              </a:rPr>
              <a:t>BSD</a:t>
            </a:r>
            <a:r>
              <a:rPr lang="en-US" dirty="0"/>
              <a:t> (SunOS, </a:t>
            </a:r>
            <a:r>
              <a:rPr lang="en-US" dirty="0" err="1"/>
              <a:t>NeXTSTEP</a:t>
            </a:r>
            <a:r>
              <a:rPr lang="en-US" dirty="0" err="1">
                <a:sym typeface="Wingdings" pitchFamily="2" charset="2"/>
              </a:rPr>
              <a:t>macOS</a:t>
            </a:r>
            <a:r>
              <a:rPr lang="en-US" dirty="0"/>
              <a:t>, Ultrix, OSF/Tru64, 386BSD, Free/Net/OpenBSD)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UNIX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Epoch (1969) – the first UNIX</a:t>
            </a:r>
          </a:p>
          <a:p>
            <a:pPr lvl="1"/>
            <a:r>
              <a:rPr lang="en-US" dirty="0"/>
              <a:t>Ken Thompson &amp; Dennis Ritchie (AT&amp;T)</a:t>
            </a:r>
          </a:p>
          <a:p>
            <a:pPr lvl="1"/>
            <a:r>
              <a:rPr lang="en-US" dirty="0"/>
              <a:t>AT&amp;T sold the source to others (</a:t>
            </a:r>
            <a:r>
              <a:rPr lang="en-US" dirty="0" err="1"/>
              <a:t>Xenix</a:t>
            </a:r>
            <a:r>
              <a:rPr lang="en-US" dirty="0"/>
              <a:t>, HP-UX, AIX, IRIX, SCO, Sun Solaris) =</a:t>
            </a:r>
            <a:r>
              <a:rPr lang="en-US" b="1" dirty="0">
                <a:solidFill>
                  <a:srgbClr val="FF0000"/>
                </a:solidFill>
              </a:rPr>
              <a:t> Sys III/IV/V UNIX</a:t>
            </a:r>
          </a:p>
          <a:p>
            <a:pPr lvl="1"/>
            <a:r>
              <a:rPr lang="en-US" dirty="0"/>
              <a:t>Berkeley created </a:t>
            </a:r>
            <a:r>
              <a:rPr lang="en-US" b="1" dirty="0">
                <a:solidFill>
                  <a:srgbClr val="FF0000"/>
                </a:solidFill>
              </a:rPr>
              <a:t>BSD</a:t>
            </a:r>
            <a:r>
              <a:rPr lang="en-US" dirty="0"/>
              <a:t> (SunOS, </a:t>
            </a:r>
            <a:r>
              <a:rPr lang="en-US" dirty="0" err="1"/>
              <a:t>NeXTSTEP</a:t>
            </a:r>
            <a:r>
              <a:rPr lang="en-US" dirty="0" err="1">
                <a:sym typeface="Wingdings" pitchFamily="2" charset="2"/>
              </a:rPr>
              <a:t>macOS</a:t>
            </a:r>
            <a:r>
              <a:rPr lang="en-US" dirty="0"/>
              <a:t>, Ultrix, OSF/Tru64, 386BSD, Free/Net/OpenBSD)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Linux</a:t>
            </a:r>
            <a:r>
              <a:rPr lang="en-US" dirty="0"/>
              <a:t> was instead derived from the FSF GNU project (designed to create an open source UNIX)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UNIX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6949440" cy="4206239"/>
          </a:xfrm>
        </p:spPr>
        <p:txBody>
          <a:bodyPr>
            <a:normAutofit/>
          </a:bodyPr>
          <a:lstStyle/>
          <a:p>
            <a:r>
              <a:rPr lang="en-US" dirty="0"/>
              <a:t>Epoch (1969) – the first UNIX</a:t>
            </a:r>
          </a:p>
          <a:p>
            <a:pPr lvl="1"/>
            <a:r>
              <a:rPr lang="en-US" dirty="0"/>
              <a:t>Ken Thompson &amp; Dennis Ritchie (AT&amp;T)</a:t>
            </a:r>
          </a:p>
          <a:p>
            <a:pPr lvl="1"/>
            <a:r>
              <a:rPr lang="en-US" dirty="0"/>
              <a:t>AT&amp;T sold the source to others (</a:t>
            </a:r>
            <a:r>
              <a:rPr lang="en-US" dirty="0" err="1"/>
              <a:t>Xenix</a:t>
            </a:r>
            <a:r>
              <a:rPr lang="en-US" dirty="0"/>
              <a:t>, HP-UX, AIX, IRIX, SCO, Sun Solaris) =</a:t>
            </a:r>
            <a:r>
              <a:rPr lang="en-US" b="1" dirty="0">
                <a:solidFill>
                  <a:srgbClr val="FF0000"/>
                </a:solidFill>
              </a:rPr>
              <a:t> Sys III/IV/V UNIX</a:t>
            </a:r>
          </a:p>
          <a:p>
            <a:pPr lvl="1"/>
            <a:r>
              <a:rPr lang="en-US" dirty="0"/>
              <a:t>Berkeley created </a:t>
            </a:r>
            <a:r>
              <a:rPr lang="en-US" b="1" dirty="0">
                <a:solidFill>
                  <a:srgbClr val="FF0000"/>
                </a:solidFill>
              </a:rPr>
              <a:t>BSD</a:t>
            </a:r>
            <a:r>
              <a:rPr lang="en-US" dirty="0"/>
              <a:t> (SunOS, </a:t>
            </a:r>
            <a:r>
              <a:rPr lang="en-US"/>
              <a:t>NeXTSTEP</a:t>
            </a:r>
            <a:r>
              <a:rPr lang="en-US">
                <a:sym typeface="Wingdings" pitchFamily="2" charset="2"/>
              </a:rPr>
              <a:t>macOS</a:t>
            </a:r>
            <a:r>
              <a:rPr lang="en-US"/>
              <a:t>, </a:t>
            </a:r>
            <a:r>
              <a:rPr lang="en-US" dirty="0"/>
              <a:t>Ultrix, OSF/Tru64, 386BSD, Free/Net/OpenBSD)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Linux</a:t>
            </a:r>
            <a:r>
              <a:rPr lang="en-US" dirty="0"/>
              <a:t> was instead derived from the FSF GNU project (designed to create an open source UNIX) </a:t>
            </a:r>
          </a:p>
          <a:p>
            <a:endParaRPr lang="en-US" dirty="0"/>
          </a:p>
          <a:p>
            <a:r>
              <a:rPr lang="en-US" dirty="0"/>
              <a:t>Want details? Google “</a:t>
            </a:r>
            <a:r>
              <a:rPr lang="en-US" i="1" dirty="0"/>
              <a:t>Ultimate UNIX Timeline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1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ud with text and a face&#10;&#10;Description automatically generated">
            <a:extLst>
              <a:ext uri="{FF2B5EF4-FFF2-40B4-BE49-F238E27FC236}">
                <a16:creationId xmlns:a16="http://schemas.microsoft.com/office/drawing/2014/main" id="{D95F6155-8419-005B-0315-AB166E4C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7" y="3989890"/>
            <a:ext cx="1968500" cy="1477802"/>
          </a:xfrm>
          <a:prstGeom prst="rect">
            <a:avLst/>
          </a:prstGeom>
        </p:spPr>
      </p:pic>
      <p:pic>
        <p:nvPicPr>
          <p:cNvPr id="1032" name="Picture 8" descr="What is the Unix Philosophy - 5 Tenants of The Philosophy - LinuxForDevices">
            <a:extLst>
              <a:ext uri="{FF2B5EF4-FFF2-40B4-BE49-F238E27FC236}">
                <a16:creationId xmlns:a16="http://schemas.microsoft.com/office/drawing/2014/main" id="{CFCB8D4A-D1BC-6D73-8D08-7EDE88DF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8" y="1649411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UNIX Philosophy?</a:t>
            </a:r>
          </a:p>
        </p:txBody>
      </p:sp>
      <p:pic>
        <p:nvPicPr>
          <p:cNvPr id="1026" name="Picture 2" descr="Linux and the Unix Philosophy by Mike Gancarz - Ebook | Scribd">
            <a:extLst>
              <a:ext uri="{FF2B5EF4-FFF2-40B4-BE49-F238E27FC236}">
                <a16:creationId xmlns:a16="http://schemas.microsoft.com/office/drawing/2014/main" id="{604F2564-18E1-F541-E984-97E3E77A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0" y="1291324"/>
            <a:ext cx="24225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UNIX Philosophy 1, Gancarz, Mike, eBook - Amazon.com">
            <a:extLst>
              <a:ext uri="{FF2B5EF4-FFF2-40B4-BE49-F238E27FC236}">
                <a16:creationId xmlns:a16="http://schemas.microsoft.com/office/drawing/2014/main" id="{D87C99E1-607A-71B1-594B-25446B1F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" y="3087792"/>
            <a:ext cx="14975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tHub - hemanth/unix-philosophy: unix philosophy WIP">
            <a:extLst>
              <a:ext uri="{FF2B5EF4-FFF2-40B4-BE49-F238E27FC236}">
                <a16:creationId xmlns:a16="http://schemas.microsoft.com/office/drawing/2014/main" id="{8768C4D6-1B77-EE27-57A8-47591302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77" y="3048000"/>
            <a:ext cx="1890528" cy="9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tter applications with Unix Philosophy - DEV Community">
            <a:extLst>
              <a:ext uri="{FF2B5EF4-FFF2-40B4-BE49-F238E27FC236}">
                <a16:creationId xmlns:a16="http://schemas.microsoft.com/office/drawing/2014/main" id="{37F28D92-90EA-5E69-99F2-FE10E3AD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" y="1017480"/>
            <a:ext cx="1997159" cy="10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x Philosophy in WordPress Plugins - WPSessions.com">
            <a:extLst>
              <a:ext uri="{FF2B5EF4-FFF2-40B4-BE49-F238E27FC236}">
                <a16:creationId xmlns:a16="http://schemas.microsoft.com/office/drawing/2014/main" id="{AD901865-4BD3-8492-BE32-F8B51369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8" y="1146811"/>
            <a:ext cx="1890528" cy="10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s The Unix Philosophy Still Important? - YouTube">
            <a:extLst>
              <a:ext uri="{FF2B5EF4-FFF2-40B4-BE49-F238E27FC236}">
                <a16:creationId xmlns:a16="http://schemas.microsoft.com/office/drawing/2014/main" id="{311894BA-2B42-B7D2-F698-769E25D6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83" y="4326267"/>
            <a:ext cx="2102741" cy="11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x design philosophy and music are great teammates">
            <a:extLst>
              <a:ext uri="{FF2B5EF4-FFF2-40B4-BE49-F238E27FC236}">
                <a16:creationId xmlns:a16="http://schemas.microsoft.com/office/drawing/2014/main" id="{F6921A62-A64B-D654-C71A-656A19B9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00" y="985749"/>
            <a:ext cx="2476100" cy="12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X という考え方（The UNIX Philosophy）を読んだ - 魂の生命の領域">
            <a:extLst>
              <a:ext uri="{FF2B5EF4-FFF2-40B4-BE49-F238E27FC236}">
                <a16:creationId xmlns:a16="http://schemas.microsoft.com/office/drawing/2014/main" id="{905CCAD1-4ABE-BC9F-DDEE-8A8A9086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2" y="4414942"/>
            <a:ext cx="1968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1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1538</Words>
  <Application>Microsoft Macintosh PowerPoint</Application>
  <PresentationFormat>Custom</PresentationFormat>
  <Paragraphs>160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Courier New</vt:lpstr>
      <vt:lpstr>Office Theme</vt:lpstr>
      <vt:lpstr>The UNIX Philosophy in 2023</vt:lpstr>
      <vt:lpstr>Wait, isn’t this a Linux User Group?</vt:lpstr>
      <vt:lpstr>Wait, isn’t this a Linux User Group?</vt:lpstr>
      <vt:lpstr>Brief UNIX Background</vt:lpstr>
      <vt:lpstr>Brief UNIX Background</vt:lpstr>
      <vt:lpstr>Brief UNIX Background</vt:lpstr>
      <vt:lpstr>Brief UNIX Background</vt:lpstr>
      <vt:lpstr>Brief UNIX Background</vt:lpstr>
      <vt:lpstr>What is the UNIX Philosophy?</vt:lpstr>
      <vt:lpstr>What is the UNIX Philosophy?</vt:lpstr>
      <vt:lpstr>What is the UNIX Philosophy?</vt:lpstr>
      <vt:lpstr>What is the UNIX Philosophy?</vt:lpstr>
      <vt:lpstr>Early UNIX Philosophy</vt:lpstr>
      <vt:lpstr>UNIX Features by 1980</vt:lpstr>
      <vt:lpstr>1980s UNIX Philosophy</vt:lpstr>
      <vt:lpstr>1980s UNIX Philosophy</vt:lpstr>
      <vt:lpstr>1980s UNIX Philosophy</vt:lpstr>
      <vt:lpstr>UNIX (late 1980s - early 1990s) </vt:lpstr>
      <vt:lpstr>1990s UNIX Philosophy</vt:lpstr>
      <vt:lpstr>1990s UNIX Philosophy</vt:lpstr>
      <vt:lpstr>1990s UNIX Philosophy</vt:lpstr>
      <vt:lpstr>1990s UNIX Philosophy</vt:lpstr>
      <vt:lpstr>Early 2000s</vt:lpstr>
      <vt:lpstr>Early 2000s</vt:lpstr>
      <vt:lpstr>By the Mid-2010s</vt:lpstr>
      <vt:lpstr>Where are we today?</vt:lpstr>
      <vt:lpstr>Where are we today?</vt:lpstr>
      <vt:lpstr>Where are we today?</vt:lpstr>
      <vt:lpstr>Where are we today?</vt:lpstr>
      <vt:lpstr>Where are we today?</vt:lpstr>
      <vt:lpstr>Where are we today?</vt:lpstr>
      <vt:lpstr>Where are we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UNIX Philosophy in 2019</dc:title>
  <dc:creator>Jason Eckert</dc:creator>
  <cp:lastModifiedBy>Jason Eckert</cp:lastModifiedBy>
  <cp:revision>50</cp:revision>
  <dcterms:created xsi:type="dcterms:W3CDTF">2019-03-31T21:10:29Z</dcterms:created>
  <dcterms:modified xsi:type="dcterms:W3CDTF">2023-07-10T15:21:00Z</dcterms:modified>
</cp:coreProperties>
</file>